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868" r:id="rId2"/>
  </p:sldMasterIdLst>
  <p:sldIdLst>
    <p:sldId id="256" r:id="rId3"/>
    <p:sldId id="258" r:id="rId4"/>
    <p:sldId id="259" r:id="rId5"/>
    <p:sldId id="257" r:id="rId6"/>
    <p:sldId id="261" r:id="rId7"/>
    <p:sldId id="260" r:id="rId8"/>
    <p:sldId id="262" r:id="rId9"/>
    <p:sldId id="263" r:id="rId10"/>
    <p:sldId id="264" r:id="rId11"/>
    <p:sldId id="265" r:id="rId12"/>
    <p:sldId id="266" r:id="rId13"/>
    <p:sldId id="275" r:id="rId14"/>
    <p:sldId id="274" r:id="rId15"/>
    <p:sldId id="276" r:id="rId16"/>
    <p:sldId id="268" r:id="rId17"/>
    <p:sldId id="269" r:id="rId18"/>
    <p:sldId id="271" r:id="rId19"/>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74" d="100"/>
          <a:sy n="74" d="100"/>
        </p:scale>
        <p:origin x="5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07362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54530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355461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a:xfrm>
            <a:off x="3962399" y="5870575"/>
            <a:ext cx="4893958" cy="377825"/>
          </a:xfrm>
        </p:spPr>
        <p:txBody>
          <a:bodyPr/>
          <a:lstStyle/>
          <a:p>
            <a:endParaRPr lang="es-CO"/>
          </a:p>
        </p:txBody>
      </p:sp>
      <p:sp>
        <p:nvSpPr>
          <p:cNvPr id="6" name="Slide Number Placeholder 5"/>
          <p:cNvSpPr>
            <a:spLocks noGrp="1"/>
          </p:cNvSpPr>
          <p:nvPr>
            <p:ph type="sldNum" sz="quarter" idx="12"/>
          </p:nvPr>
        </p:nvSpPr>
        <p:spPr>
          <a:xfrm>
            <a:off x="10608958" y="5870575"/>
            <a:ext cx="551167" cy="377825"/>
          </a:xfrm>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291761460"/>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4175374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9509146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112FD91-D050-4FB8-BED7-7054C82577B1}" type="datetimeFigureOut">
              <a:rPr lang="es-CO" smtClean="0"/>
              <a:t>17/04/2018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42560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112FD91-D050-4FB8-BED7-7054C82577B1}" type="datetimeFigureOut">
              <a:rPr lang="es-CO" smtClean="0"/>
              <a:t>17/04/2018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368888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112FD91-D050-4FB8-BED7-7054C82577B1}" type="datetimeFigureOut">
              <a:rPr lang="es-CO" smtClean="0"/>
              <a:t>17/04/2018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690681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112FD91-D050-4FB8-BED7-7054C82577B1}" type="datetimeFigureOut">
              <a:rPr lang="es-CO" smtClean="0"/>
              <a:t>17/04/2018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0065633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17/04/2018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15949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787299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17/04/2018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049957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17/04/2018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3958855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5091439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4041703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42669266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779984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0293363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
        <p:nvSpPr>
          <p:cNvPr id="8" name="Title 1"/>
          <p:cNvSpPr>
            <a:spLocks noGrp="1"/>
          </p:cNvSpPr>
          <p:nvPr>
            <p:ph type="title"/>
          </p:nvPr>
        </p:nvSpPr>
        <p:spPr>
          <a:xfrm>
            <a:off x="685801" y="609600"/>
            <a:ext cx="10131425" cy="1456267"/>
          </a:xfrm>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791118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51310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112FD91-D050-4FB8-BED7-7054C82577B1}" type="datetimeFigureOut">
              <a:rPr lang="es-CO" smtClean="0"/>
              <a:t>17/04/2018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81248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112FD91-D050-4FB8-BED7-7054C82577B1}" type="datetimeFigureOut">
              <a:rPr lang="es-CO" smtClean="0"/>
              <a:t>17/04/2018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64486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45127" y="2507550"/>
            <a:ext cx="5156200"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507550"/>
            <a:ext cx="5181601" cy="3680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8112FD91-D050-4FB8-BED7-7054C82577B1}" type="datetimeFigureOut">
              <a:rPr lang="es-CO" smtClean="0"/>
              <a:t>17/04/2018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5CD51E2A-EC34-4B8E-9B27-E61F800114C6}" type="slidenum">
              <a:rPr lang="es-CO" smtClean="0"/>
              <a:t>‹Nº›</a:t>
            </a:fld>
            <a:endParaRPr lang="es-CO"/>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2306332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112FD91-D050-4FB8-BED7-7054C82577B1}" type="datetimeFigureOut">
              <a:rPr lang="es-CO" smtClean="0"/>
              <a:t>17/04/2018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5CD51E2A-EC34-4B8E-9B27-E61F800114C6}" type="slidenum">
              <a:rPr lang="es-CO" smtClean="0"/>
              <a:t>‹Nº›</a:t>
            </a:fld>
            <a:endParaRPr lang="es-CO"/>
          </a:p>
        </p:txBody>
      </p:sp>
      <p:sp>
        <p:nvSpPr>
          <p:cNvPr id="6" name="Title 5"/>
          <p:cNvSpPr>
            <a:spLocks noGrp="1"/>
          </p:cNvSpPr>
          <p:nvPr>
            <p:ph type="title"/>
          </p:nvPr>
        </p:nvSpPr>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3417336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12FD91-D050-4FB8-BED7-7054C82577B1}" type="datetimeFigureOut">
              <a:rPr lang="es-CO" smtClean="0"/>
              <a:t>17/04/2018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2878246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17/04/2018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1276344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112FD91-D050-4FB8-BED7-7054C82577B1}" type="datetimeFigureOut">
              <a:rPr lang="es-CO" smtClean="0"/>
              <a:t>17/04/2018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5CD51E2A-EC34-4B8E-9B27-E61F800114C6}" type="slidenum">
              <a:rPr lang="es-CO" smtClean="0"/>
              <a:t>‹Nº›</a:t>
            </a:fld>
            <a:endParaRPr lang="es-CO"/>
          </a:p>
        </p:txBody>
      </p:sp>
    </p:spTree>
    <p:extLst>
      <p:ext uri="{BB962C8B-B14F-4D97-AF65-F5344CB8AC3E}">
        <p14:creationId xmlns:p14="http://schemas.microsoft.com/office/powerpoint/2010/main" val="3517648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8112FD91-D050-4FB8-BED7-7054C82577B1}" type="datetimeFigureOut">
              <a:rPr lang="es-CO" smtClean="0"/>
              <a:t>17/04/2018</a:t>
            </a:fld>
            <a:endParaRPr lang="es-CO"/>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s-CO"/>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CD51E2A-EC34-4B8E-9B27-E61F800114C6}" type="slidenum">
              <a:rPr lang="es-CO" smtClean="0"/>
              <a:t>‹Nº›</a:t>
            </a:fld>
            <a:endParaRPr lang="es-CO"/>
          </a:p>
        </p:txBody>
      </p:sp>
    </p:spTree>
    <p:extLst>
      <p:ext uri="{BB962C8B-B14F-4D97-AF65-F5344CB8AC3E}">
        <p14:creationId xmlns:p14="http://schemas.microsoft.com/office/powerpoint/2010/main" val="3113644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112FD91-D050-4FB8-BED7-7054C82577B1}" type="datetimeFigureOut">
              <a:rPr lang="es-CO" smtClean="0"/>
              <a:t>17/04/2018</a:t>
            </a:fld>
            <a:endParaRPr lang="es-CO"/>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CD51E2A-EC34-4B8E-9B27-E61F800114C6}" type="slidenum">
              <a:rPr lang="es-CO" smtClean="0"/>
              <a:t>‹Nº›</a:t>
            </a:fld>
            <a:endParaRPr lang="es-CO"/>
          </a:p>
        </p:txBody>
      </p:sp>
    </p:spTree>
    <p:extLst>
      <p:ext uri="{BB962C8B-B14F-4D97-AF65-F5344CB8AC3E}">
        <p14:creationId xmlns:p14="http://schemas.microsoft.com/office/powerpoint/2010/main" val="598727939"/>
      </p:ext>
    </p:extLst>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 id="2147483881" r:id="rId13"/>
    <p:sldLayoutId id="2147483882" r:id="rId14"/>
    <p:sldLayoutId id="2147483883" r:id="rId15"/>
    <p:sldLayoutId id="2147483884" r:id="rId16"/>
    <p:sldLayoutId id="214748388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https://www.mineducacion.gov.co/1759/articles-116042_archivo_pdf2.pdf" TargetMode="External"/><Relationship Id="rId2" Type="http://schemas.openxmlformats.org/officeDocument/2006/relationships/hyperlink" Target="https://www.mineducacion.gov.co/1759/w3-article-116042.html" TargetMode="External"/><Relationship Id="rId1" Type="http://schemas.openxmlformats.org/officeDocument/2006/relationships/slideLayout" Target="../slideLayouts/slideLayout13.xml"/><Relationship Id="rId6" Type="http://schemas.openxmlformats.org/officeDocument/2006/relationships/hyperlink" Target="https://www.pinterest.es/estrelladelator/soy-del-club-de-mafalda-oficial/" TargetMode="External"/><Relationship Id="rId5" Type="http://schemas.openxmlformats.org/officeDocument/2006/relationships/hyperlink" Target="http://www.colombiaaprende.edu.co/html/micrositios/1752/w3-article-349446.html" TargetMode="External"/><Relationship Id="rId4" Type="http://schemas.openxmlformats.org/officeDocument/2006/relationships/hyperlink" Target="https://www.educacionbogota.edu.co/archivos/Educacion_inicial/Primer_ciclo/Lineamiento_Pedagogico.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102959" y="1095046"/>
            <a:ext cx="9649034" cy="1754326"/>
          </a:xfrm>
          <a:prstGeom prst="rect">
            <a:avLst/>
          </a:prstGeom>
          <a:noFill/>
        </p:spPr>
        <p:txBody>
          <a:bodyPr wrap="square" lIns="91440" tIns="45720" rIns="91440" bIns="45720">
            <a:spAutoFit/>
          </a:bodyPr>
          <a:lstStyle/>
          <a:p>
            <a:pPr algn="ctr"/>
            <a:r>
              <a:rPr lang="es-ES" sz="5400" b="1" cap="none" spc="0" dirty="0" smtClean="0">
                <a:ln w="0"/>
                <a:solidFill>
                  <a:schemeClr val="tx1"/>
                </a:solidFill>
                <a:effectLst>
                  <a:outerShdw blurRad="38100" dist="19050" dir="2700000" algn="tl" rotWithShape="0">
                    <a:schemeClr val="dk1">
                      <a:alpha val="40000"/>
                    </a:schemeClr>
                  </a:outerShdw>
                </a:effectLst>
              </a:rPr>
              <a:t>COMO ENSEÑAR LOS COLORES PRIMARIOS</a:t>
            </a:r>
            <a:endParaRPr lang="es-ES" sz="5400" b="1" cap="none" spc="0" dirty="0">
              <a:ln w="0"/>
              <a:solidFill>
                <a:schemeClr val="tx1"/>
              </a:solidFill>
              <a:effectLst>
                <a:outerShdw blurRad="38100" dist="19050" dir="2700000" algn="tl" rotWithShape="0">
                  <a:schemeClr val="dk1">
                    <a:alpha val="40000"/>
                  </a:schemeClr>
                </a:outerShdw>
              </a:effectLst>
            </a:endParaRPr>
          </a:p>
        </p:txBody>
      </p:sp>
      <p:sp>
        <p:nvSpPr>
          <p:cNvPr id="2" name="Rectángulo 1"/>
          <p:cNvSpPr/>
          <p:nvPr/>
        </p:nvSpPr>
        <p:spPr>
          <a:xfrm>
            <a:off x="6928834" y="3837905"/>
            <a:ext cx="5010635" cy="1323439"/>
          </a:xfrm>
          <a:prstGeom prst="rect">
            <a:avLst/>
          </a:prstGeom>
          <a:noFill/>
        </p:spPr>
        <p:txBody>
          <a:bodyPr wrap="squar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JUAN SEBASTIAN CAMACHO GAMBA</a:t>
            </a:r>
          </a:p>
          <a:p>
            <a:pPr algn="ctr"/>
            <a:r>
              <a:rPr lang="es-ES" sz="2000" dirty="0" smtClean="0">
                <a:ln w="0"/>
                <a:effectLst>
                  <a:outerShdw blurRad="38100" dist="19050" dir="2700000" algn="tl" rotWithShape="0">
                    <a:schemeClr val="dk1">
                      <a:alpha val="40000"/>
                    </a:schemeClr>
                  </a:outerShdw>
                </a:effectLst>
              </a:rPr>
              <a:t>Universidad </a:t>
            </a:r>
            <a:r>
              <a:rPr lang="es-ES" sz="2000" dirty="0">
                <a:ln w="0"/>
                <a:effectLst>
                  <a:outerShdw blurRad="38100" dist="19050" dir="2700000" algn="tl" rotWithShape="0">
                    <a:schemeClr val="dk1">
                      <a:alpha val="40000"/>
                    </a:schemeClr>
                  </a:outerShdw>
                </a:effectLst>
              </a:rPr>
              <a:t>P</a:t>
            </a:r>
            <a:r>
              <a:rPr lang="es-ES" sz="2000" dirty="0" smtClean="0">
                <a:ln w="0"/>
                <a:effectLst>
                  <a:outerShdw blurRad="38100" dist="19050" dir="2700000" algn="tl" rotWithShape="0">
                    <a:schemeClr val="dk1">
                      <a:alpha val="40000"/>
                    </a:schemeClr>
                  </a:outerShdw>
                </a:effectLst>
              </a:rPr>
              <a:t>edagógica </a:t>
            </a:r>
            <a:r>
              <a:rPr lang="es-ES" sz="2000" dirty="0">
                <a:ln w="0"/>
                <a:effectLst>
                  <a:outerShdw blurRad="38100" dist="19050" dir="2700000" algn="tl" rotWithShape="0">
                    <a:schemeClr val="dk1">
                      <a:alpha val="40000"/>
                    </a:schemeClr>
                  </a:outerShdw>
                </a:effectLst>
              </a:rPr>
              <a:t>N</a:t>
            </a:r>
            <a:r>
              <a:rPr lang="es-ES" sz="2000" dirty="0" smtClean="0">
                <a:ln w="0"/>
                <a:effectLst>
                  <a:outerShdw blurRad="38100" dist="19050" dir="2700000" algn="tl" rotWithShape="0">
                    <a:schemeClr val="dk1">
                      <a:alpha val="40000"/>
                    </a:schemeClr>
                  </a:outerShdw>
                </a:effectLst>
              </a:rPr>
              <a:t>acional </a:t>
            </a:r>
            <a:endParaRPr lang="es-ES" sz="2000" dirty="0" smtClean="0">
              <a:ln w="0"/>
              <a:effectLst>
                <a:outerShdw blurRad="38100" dist="19050" dir="2700000" algn="tl" rotWithShape="0">
                  <a:schemeClr val="dk1">
                    <a:alpha val="40000"/>
                  </a:schemeClr>
                </a:outerShdw>
              </a:effectLst>
            </a:endParaRPr>
          </a:p>
          <a:p>
            <a:pPr algn="ctr"/>
            <a:r>
              <a:rPr lang="es-ES" sz="2000" b="0" cap="none" spc="0" dirty="0" smtClean="0">
                <a:ln w="0"/>
                <a:solidFill>
                  <a:schemeClr val="tx1"/>
                </a:solidFill>
                <a:effectLst>
                  <a:outerShdw blurRad="38100" dist="19050" dir="2700000" algn="tl" rotWithShape="0">
                    <a:schemeClr val="dk1">
                      <a:alpha val="40000"/>
                    </a:schemeClr>
                  </a:outerShdw>
                </a:effectLst>
              </a:rPr>
              <a:t>Licenciatura diseño tecnológico </a:t>
            </a:r>
          </a:p>
          <a:p>
            <a:pPr algn="ctr"/>
            <a:r>
              <a:rPr lang="es-ES" sz="2000" dirty="0" smtClean="0">
                <a:ln w="0"/>
                <a:effectLst>
                  <a:outerShdw blurRad="38100" dist="19050" dir="2700000" algn="tl" rotWithShape="0">
                    <a:schemeClr val="dk1">
                      <a:alpha val="40000"/>
                    </a:schemeClr>
                  </a:outerShdw>
                </a:effectLst>
              </a:rPr>
              <a:t>Habilidades comunicativas </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55708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771705" y="1954914"/>
            <a:ext cx="6270172" cy="4093428"/>
          </a:xfrm>
          <a:prstGeom prst="rect">
            <a:avLst/>
          </a:prstGeom>
          <a:noFill/>
        </p:spPr>
        <p:txBody>
          <a:bodyPr wrap="square" rtlCol="0">
            <a:spAutoFit/>
          </a:bodyPr>
          <a:lstStyle/>
          <a:p>
            <a:r>
              <a:rPr lang="es-CO" sz="2000" u="sng" dirty="0" smtClean="0">
                <a:solidFill>
                  <a:schemeClr val="bg2">
                    <a:lumMod val="60000"/>
                    <a:lumOff val="40000"/>
                  </a:schemeClr>
                </a:solidFill>
              </a:rPr>
              <a:t>Inicialmente </a:t>
            </a:r>
            <a:r>
              <a:rPr lang="es-CO" sz="2000" u="sng" dirty="0">
                <a:solidFill>
                  <a:schemeClr val="bg2">
                    <a:lumMod val="60000"/>
                    <a:lumOff val="40000"/>
                  </a:schemeClr>
                </a:solidFill>
              </a:rPr>
              <a:t>se acercan al uso de los colores porque éstos les son atractivos, les atraen como estímulos visuales</a:t>
            </a:r>
            <a:r>
              <a:rPr lang="es-CO" sz="2000" dirty="0"/>
              <a:t>, los usan con gusto aunque de manera aleatoria. Es importante motivar a los niños y las niñas para que usen muchos colores en las creaciones que realizan, pues esto supone un goce a nivel perceptivo y lo que debemos buscar es precisamente eso, ya que posteriormente se despertará de manera espontánea en ellos y ellas una relación emocional con el color, derivada del impacto visual que les produzca un determinado momento o circunstancia. </a:t>
            </a:r>
            <a:endParaRPr lang="es-CO" sz="2000" dirty="0" smtClean="0"/>
          </a:p>
          <a:p>
            <a:endParaRPr lang="es-CO" sz="2000" dirty="0"/>
          </a:p>
          <a:p>
            <a:endParaRPr lang="es-CO" sz="2000" dirty="0" smtClean="0"/>
          </a:p>
          <a:p>
            <a:endParaRPr lang="es-CO" sz="2000" dirty="0"/>
          </a:p>
        </p:txBody>
      </p:sp>
      <p:pic>
        <p:nvPicPr>
          <p:cNvPr id="5122" name="Picture 2" descr="Imagen relacionada"/>
          <p:cNvPicPr>
            <a:picLocks noChangeAspect="1" noChangeArrowheads="1"/>
          </p:cNvPicPr>
          <p:nvPr/>
        </p:nvPicPr>
        <p:blipFill rotWithShape="1">
          <a:blip r:embed="rId2">
            <a:extLst>
              <a:ext uri="{28A0092B-C50C-407E-A947-70E740481C1C}">
                <a14:useLocalDpi xmlns:a14="http://schemas.microsoft.com/office/drawing/2010/main" val="0"/>
              </a:ext>
            </a:extLst>
          </a:blip>
          <a:srcRect l="28227"/>
          <a:stretch/>
        </p:blipFill>
        <p:spPr bwMode="auto">
          <a:xfrm>
            <a:off x="1030309" y="1808452"/>
            <a:ext cx="3431970" cy="322765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4494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981694" y="1027929"/>
            <a:ext cx="4837215" cy="3170099"/>
          </a:xfrm>
          <a:prstGeom prst="rect">
            <a:avLst/>
          </a:prstGeom>
        </p:spPr>
        <p:txBody>
          <a:bodyPr wrap="square">
            <a:spAutoFit/>
          </a:bodyPr>
          <a:lstStyle/>
          <a:p>
            <a:r>
              <a:rPr lang="es-CO" sz="2000" dirty="0"/>
              <a:t>Durante esta etapa, los objetos representados en la mayoría de los casos no corresponden con su color real. Por lo tanto, </a:t>
            </a:r>
            <a:r>
              <a:rPr lang="es-CO" sz="2000" u="sng" dirty="0">
                <a:solidFill>
                  <a:schemeClr val="bg2">
                    <a:lumMod val="60000"/>
                    <a:lumOff val="40000"/>
                  </a:schemeClr>
                </a:solidFill>
              </a:rPr>
              <a:t>es importante darles oportunidad de descubrir las relaciones del color a través de la observación y la experimentación, </a:t>
            </a:r>
            <a:r>
              <a:rPr lang="es-CO" sz="2000" dirty="0"/>
              <a:t>sin criticar el uso subjetivo que hagan de éste, ya que el desarrollo de la creatividad y la libertad de expresión es el objetivo principal de la exploración del color.</a:t>
            </a:r>
          </a:p>
        </p:txBody>
      </p:sp>
      <p:pic>
        <p:nvPicPr>
          <p:cNvPr id="4100" name="Picture 4" descr="Resultado de imagen para NIÃO PINTA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5752" y="1901060"/>
            <a:ext cx="4143291" cy="275717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086286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afalda leyendo"/>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7380" y="2466265"/>
            <a:ext cx="2170275" cy="25178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8639" y="2489662"/>
            <a:ext cx="1791547" cy="25255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mafalda el ar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00349" y="2466264"/>
            <a:ext cx="2134279" cy="251785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1304228" y="5015190"/>
            <a:ext cx="1076577" cy="369332"/>
          </a:xfrm>
          <a:prstGeom prst="rect">
            <a:avLst/>
          </a:prstGeom>
          <a:noFill/>
        </p:spPr>
        <p:txBody>
          <a:bodyPr wrap="none" rtlCol="0">
            <a:spAutoFit/>
          </a:bodyPr>
          <a:lstStyle/>
          <a:p>
            <a:r>
              <a:rPr lang="es-CO" dirty="0" smtClean="0"/>
              <a:t>Literatita </a:t>
            </a:r>
            <a:endParaRPr lang="es-CO" dirty="0"/>
          </a:p>
        </p:txBody>
      </p:sp>
      <p:pic>
        <p:nvPicPr>
          <p:cNvPr id="1036" name="Picture 12" descr="Resultado de imagen para mafalda el ar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1654" y="2503621"/>
            <a:ext cx="2360977" cy="251156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3931973" y="5050156"/>
            <a:ext cx="724878" cy="369332"/>
          </a:xfrm>
          <a:prstGeom prst="rect">
            <a:avLst/>
          </a:prstGeom>
          <a:noFill/>
        </p:spPr>
        <p:txBody>
          <a:bodyPr wrap="none" rtlCol="0">
            <a:spAutoFit/>
          </a:bodyPr>
          <a:lstStyle/>
          <a:p>
            <a:r>
              <a:rPr lang="es-CO" dirty="0"/>
              <a:t>J</a:t>
            </a:r>
            <a:r>
              <a:rPr lang="es-CO" dirty="0" smtClean="0"/>
              <a:t>uego</a:t>
            </a:r>
            <a:endParaRPr lang="es-CO" dirty="0"/>
          </a:p>
        </p:txBody>
      </p:sp>
      <p:sp>
        <p:nvSpPr>
          <p:cNvPr id="9" name="CuadroTexto 8"/>
          <p:cNvSpPr txBox="1"/>
          <p:nvPr/>
        </p:nvSpPr>
        <p:spPr>
          <a:xfrm>
            <a:off x="6104587" y="5050156"/>
            <a:ext cx="2318327" cy="369332"/>
          </a:xfrm>
          <a:prstGeom prst="rect">
            <a:avLst/>
          </a:prstGeom>
          <a:noFill/>
        </p:spPr>
        <p:txBody>
          <a:bodyPr wrap="none" rtlCol="0">
            <a:spAutoFit/>
          </a:bodyPr>
          <a:lstStyle/>
          <a:p>
            <a:r>
              <a:rPr lang="es-CO" dirty="0" smtClean="0"/>
              <a:t>Exploración del medio </a:t>
            </a:r>
            <a:endParaRPr lang="es-CO" dirty="0"/>
          </a:p>
        </p:txBody>
      </p:sp>
      <p:sp>
        <p:nvSpPr>
          <p:cNvPr id="10" name="CuadroTexto 9"/>
          <p:cNvSpPr txBox="1"/>
          <p:nvPr/>
        </p:nvSpPr>
        <p:spPr>
          <a:xfrm>
            <a:off x="9847175" y="5050156"/>
            <a:ext cx="640625" cy="369332"/>
          </a:xfrm>
          <a:prstGeom prst="rect">
            <a:avLst/>
          </a:prstGeom>
          <a:noFill/>
        </p:spPr>
        <p:txBody>
          <a:bodyPr wrap="none" rtlCol="0">
            <a:spAutoFit/>
          </a:bodyPr>
          <a:lstStyle/>
          <a:p>
            <a:r>
              <a:rPr lang="es-CO" dirty="0" smtClean="0"/>
              <a:t>Arte </a:t>
            </a:r>
            <a:endParaRPr lang="es-CO" dirty="0"/>
          </a:p>
        </p:txBody>
      </p:sp>
      <p:sp>
        <p:nvSpPr>
          <p:cNvPr id="11" name="CuadroTexto 10"/>
          <p:cNvSpPr txBox="1"/>
          <p:nvPr/>
        </p:nvSpPr>
        <p:spPr>
          <a:xfrm>
            <a:off x="757380" y="1120463"/>
            <a:ext cx="10576027" cy="400110"/>
          </a:xfrm>
          <a:prstGeom prst="rect">
            <a:avLst/>
          </a:prstGeom>
          <a:noFill/>
        </p:spPr>
        <p:txBody>
          <a:bodyPr wrap="square" rtlCol="0">
            <a:spAutoFit/>
          </a:bodyPr>
          <a:lstStyle/>
          <a:p>
            <a:pPr algn="ctr"/>
            <a:r>
              <a:rPr lang="es-CO" sz="2000" dirty="0" smtClean="0"/>
              <a:t>EN BASE A LOS PILARES DE LA EDUCACIÓN, DE ESTA FORMA ENSEÑARÍA LOS COLORES PRIMARIOS </a:t>
            </a:r>
            <a:endParaRPr lang="es-CO" sz="2000" dirty="0"/>
          </a:p>
        </p:txBody>
      </p:sp>
    </p:spTree>
    <p:extLst>
      <p:ext uri="{BB962C8B-B14F-4D97-AF65-F5344CB8AC3E}">
        <p14:creationId xmlns:p14="http://schemas.microsoft.com/office/powerpoint/2010/main" val="3690015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
            <a:ext cx="12192000" cy="2021983"/>
          </a:xfrm>
        </p:spPr>
        <p:txBody>
          <a:bodyPr/>
          <a:lstStyle/>
          <a:p>
            <a:pPr algn="ctr"/>
            <a:r>
              <a:rPr lang="es-CO" dirty="0" smtClean="0"/>
              <a:t>Literatura </a:t>
            </a:r>
            <a:endParaRPr lang="es-CO" dirty="0"/>
          </a:p>
        </p:txBody>
      </p:sp>
      <p:sp>
        <p:nvSpPr>
          <p:cNvPr id="5" name="Marcador de contenido 4"/>
          <p:cNvSpPr>
            <a:spLocks noGrp="1"/>
          </p:cNvSpPr>
          <p:nvPr>
            <p:ph idx="1"/>
          </p:nvPr>
        </p:nvSpPr>
        <p:spPr>
          <a:xfrm>
            <a:off x="425003" y="1456267"/>
            <a:ext cx="11423560" cy="5292262"/>
          </a:xfrm>
        </p:spPr>
        <p:txBody>
          <a:bodyPr>
            <a:normAutofit/>
          </a:bodyPr>
          <a:lstStyle/>
          <a:p>
            <a:pPr marL="0" indent="0" algn="ctr">
              <a:buNone/>
            </a:pPr>
            <a:r>
              <a:rPr lang="es-CO" dirty="0" smtClean="0">
                <a:latin typeface="Arial" panose="020B0604020202020204" pitchFamily="34" charset="0"/>
                <a:cs typeface="Arial" panose="020B0604020202020204" pitchFamily="34" charset="0"/>
              </a:rPr>
              <a:t>Había </a:t>
            </a:r>
            <a:r>
              <a:rPr lang="es-CO" dirty="0">
                <a:latin typeface="Arial" panose="020B0604020202020204" pitchFamily="34" charset="0"/>
                <a:cs typeface="Arial" panose="020B0604020202020204" pitchFamily="34" charset="0"/>
              </a:rPr>
              <a:t>una vez tres ratones blancos sobre una blanca hoja de papel. Tan blanca era la hoja y tan blancos los ratones, que el gato no los distinguía. Un día, mientras el gato dormía, los ratones vieron tres frascos de pintura: uno de roja, otro de amarilla y otro de azul. Pensaron que era pinta ratones, y de un salto se zambulleron en los frascos. Entonces un ratón se volvió rojo, otro amarillo y otro azul. Chorreaban pintura y formaron charcos sobre el papel. Los charcos parecían divertidos. El ratón rojo se metió en el charco amarillo e inició un bailecito. Sus rojas patas revolvieron el charco amarillo hasta que… —¡Miren! —gritó. —¡Patas rojas en un charco amarillo forman el anaranjado! El ratón amarillo brincó al charco azul.. Sus patas mezclaron y revolvieron y revolvieron y mezclaron hasta que… —¡Miren eso —dijeron el ratón rojo y el azul, -patas amarillas en un charco azul forman el verde. Entonces el ratón azul saltó al charco rojo. Chapoteó y mezcló y bailó hasta que… —¡morado! —exclamaron todos. ¡Patas azules en un charco rojo forman el morado! Pero la pintura de su pelaje se volvió pegajosa y tiesa. De modo que se lavaron para recobrar su bonito y tierno color blanco. Y, en cambio, pintaron la hoja de papel. Una parte la pintaron de rojo, otra de amarillo y otra de azul. Combinaron rojo y amarillo para pintar una parte de anaranjado, amarillo y azul para pintar otra de verde, y azul y rojo para pintar otra de morado. Pero dejaron blanca una parte para ocultarse del gato. </a:t>
            </a:r>
            <a:endParaRPr lang="es-CO" dirty="0">
              <a:latin typeface="Arial" panose="020B0604020202020204" pitchFamily="34" charset="0"/>
              <a:cs typeface="Arial" panose="020B0604020202020204" pitchFamily="34" charset="0"/>
            </a:endParaRPr>
          </a:p>
        </p:txBody>
      </p:sp>
      <p:sp>
        <p:nvSpPr>
          <p:cNvPr id="6" name="CuadroTexto 5"/>
          <p:cNvSpPr txBox="1"/>
          <p:nvPr/>
        </p:nvSpPr>
        <p:spPr>
          <a:xfrm>
            <a:off x="8806393" y="6379197"/>
            <a:ext cx="3385607" cy="369332"/>
          </a:xfrm>
          <a:prstGeom prst="rect">
            <a:avLst/>
          </a:prstGeom>
          <a:noFill/>
        </p:spPr>
        <p:txBody>
          <a:bodyPr wrap="none" rtlCol="0">
            <a:spAutoFit/>
          </a:bodyPr>
          <a:lstStyle/>
          <a:p>
            <a:r>
              <a:rPr lang="es-CO" dirty="0"/>
              <a:t>Pinta ratones  </a:t>
            </a:r>
            <a:r>
              <a:rPr lang="es-CO" dirty="0" smtClean="0"/>
              <a:t>    Ellen Stoll </a:t>
            </a:r>
            <a:r>
              <a:rPr lang="es-CO" dirty="0"/>
              <a:t>W</a:t>
            </a:r>
            <a:r>
              <a:rPr lang="es-CO" dirty="0" smtClean="0"/>
              <a:t>alsh </a:t>
            </a:r>
            <a:endParaRPr lang="es-CO" dirty="0"/>
          </a:p>
        </p:txBody>
      </p:sp>
    </p:spTree>
    <p:extLst>
      <p:ext uri="{BB962C8B-B14F-4D97-AF65-F5344CB8AC3E}">
        <p14:creationId xmlns:p14="http://schemas.microsoft.com/office/powerpoint/2010/main" val="3808732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7266" y="76319"/>
            <a:ext cx="10131425" cy="1456267"/>
          </a:xfrm>
        </p:spPr>
        <p:txBody>
          <a:bodyPr/>
          <a:lstStyle/>
          <a:p>
            <a:pPr algn="ctr"/>
            <a:r>
              <a:rPr lang="es-CO" dirty="0" smtClean="0"/>
              <a:t>JUEGO </a:t>
            </a:r>
            <a:endParaRPr lang="es-CO" dirty="0"/>
          </a:p>
        </p:txBody>
      </p:sp>
      <p:pic>
        <p:nvPicPr>
          <p:cNvPr id="4098" name="Picture 2" descr="Resultado de imagen para juego de de tesor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87266" y="1532586"/>
            <a:ext cx="4748011" cy="474801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6511085" y="2601051"/>
            <a:ext cx="4507606" cy="2308324"/>
          </a:xfrm>
          <a:prstGeom prst="rect">
            <a:avLst/>
          </a:prstGeom>
          <a:noFill/>
        </p:spPr>
        <p:txBody>
          <a:bodyPr wrap="square" rtlCol="0">
            <a:spAutoFit/>
          </a:bodyPr>
          <a:lstStyle/>
          <a:p>
            <a:r>
              <a:rPr lang="es-CO" dirty="0"/>
              <a:t>G</a:t>
            </a:r>
            <a:r>
              <a:rPr lang="es-CO" dirty="0" smtClean="0"/>
              <a:t>eneraría una competencia donde cada acierto a </a:t>
            </a:r>
            <a:r>
              <a:rPr lang="es-CO" dirty="0" smtClean="0"/>
              <a:t>a</a:t>
            </a:r>
            <a:r>
              <a:rPr lang="es-CO" dirty="0" smtClean="0"/>
              <a:t> cada pregunta realizada a cada niño o niña lo llevaran a ganar el tesoro </a:t>
            </a:r>
          </a:p>
          <a:p>
            <a:endParaRPr lang="es-CO" dirty="0" smtClean="0"/>
          </a:p>
          <a:p>
            <a:r>
              <a:rPr lang="es-CO" dirty="0" smtClean="0"/>
              <a:t>preguntas como:</a:t>
            </a:r>
            <a:br>
              <a:rPr lang="es-CO" dirty="0" smtClean="0"/>
            </a:br>
            <a:r>
              <a:rPr lang="es-CO" dirty="0" smtClean="0"/>
              <a:t>¿de que color es un banano ?</a:t>
            </a:r>
          </a:p>
          <a:p>
            <a:r>
              <a:rPr lang="es-CO" dirty="0" smtClean="0"/>
              <a:t>¿de que color es una manzana? </a:t>
            </a:r>
          </a:p>
          <a:p>
            <a:r>
              <a:rPr lang="es-CO" dirty="0" smtClean="0"/>
              <a:t>¿de que color es el mar? </a:t>
            </a:r>
            <a:endParaRPr lang="es-CO" dirty="0"/>
          </a:p>
        </p:txBody>
      </p:sp>
    </p:spTree>
    <p:extLst>
      <p:ext uri="{BB962C8B-B14F-4D97-AF65-F5344CB8AC3E}">
        <p14:creationId xmlns:p14="http://schemas.microsoft.com/office/powerpoint/2010/main" val="3185346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709" y="2116416"/>
            <a:ext cx="3464418" cy="4741584"/>
          </a:xfrm>
        </p:spPr>
        <p:txBody>
          <a:bodyPr>
            <a:normAutofit fontScale="90000"/>
          </a:bodyPr>
          <a:lstStyle/>
          <a:p>
            <a:r>
              <a:rPr lang="es-CO" sz="2400" cap="none" dirty="0" smtClean="0"/>
              <a:t>En un espacio se ubicaran una cantidad moderada de fichas o tapas de gaseosa con los colores primarios, junto a ello se pondrán</a:t>
            </a:r>
            <a:r>
              <a:rPr lang="es-CO" sz="2400" cap="none" dirty="0" smtClean="0"/>
              <a:t> tres recipientes de tres colores, Amarillo, rojo y azul </a:t>
            </a:r>
            <a:br>
              <a:rPr lang="es-CO" sz="2400" cap="none" dirty="0" smtClean="0"/>
            </a:br>
            <a:r>
              <a:rPr lang="es-CO" sz="2400" cap="none" dirty="0" smtClean="0"/>
              <a:t>el objetivo de los niños y niñas es escoger agrupar en cada recipiente el color indicado </a:t>
            </a:r>
            <a:br>
              <a:rPr lang="es-CO" sz="2400" cap="none" dirty="0" smtClean="0"/>
            </a:br>
            <a:r>
              <a:rPr lang="es-CO" sz="2400" cap="none" dirty="0"/>
              <a:t/>
            </a:r>
            <a:br>
              <a:rPr lang="es-CO" sz="2400" cap="none" dirty="0"/>
            </a:br>
            <a:endParaRPr lang="es-CO" sz="2400" cap="none" dirty="0"/>
          </a:p>
        </p:txBody>
      </p:sp>
      <p:pic>
        <p:nvPicPr>
          <p:cNvPr id="2054" name="Picture 6" descr="Resultado de imagen para tapas de gaseosa colore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43624" y="156669"/>
            <a:ext cx="4321593" cy="6482390"/>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2253802" y="1006674"/>
            <a:ext cx="2846232" cy="369332"/>
          </a:xfrm>
          <a:prstGeom prst="rect">
            <a:avLst/>
          </a:prstGeom>
          <a:noFill/>
        </p:spPr>
        <p:txBody>
          <a:bodyPr wrap="square" rtlCol="0">
            <a:spAutoFit/>
          </a:bodyPr>
          <a:lstStyle/>
          <a:p>
            <a:r>
              <a:rPr lang="es-CO" dirty="0" smtClean="0"/>
              <a:t>EXPLORACIÓN DEL MEDIO  </a:t>
            </a:r>
            <a:endParaRPr lang="es-CO" dirty="0"/>
          </a:p>
        </p:txBody>
      </p:sp>
    </p:spTree>
    <p:extLst>
      <p:ext uri="{BB962C8B-B14F-4D97-AF65-F5344CB8AC3E}">
        <p14:creationId xmlns:p14="http://schemas.microsoft.com/office/powerpoint/2010/main" val="3163271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smtClean="0"/>
              <a:t>ARTE </a:t>
            </a:r>
            <a:endParaRPr lang="es-CO" dirty="0"/>
          </a:p>
        </p:txBody>
      </p:sp>
      <p:pic>
        <p:nvPicPr>
          <p:cNvPr id="3074" name="Picture 2" descr="Imagen relacionad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2233" y="2608587"/>
            <a:ext cx="5905500" cy="3333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pintura niÃ±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733" y="2608587"/>
            <a:ext cx="5233497"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93183" y="1881201"/>
            <a:ext cx="11835685" cy="369332"/>
          </a:xfrm>
          <a:prstGeom prst="rect">
            <a:avLst/>
          </a:prstGeom>
          <a:noFill/>
        </p:spPr>
        <p:txBody>
          <a:bodyPr wrap="square" rtlCol="0">
            <a:spAutoFit/>
          </a:bodyPr>
          <a:lstStyle/>
          <a:p>
            <a:r>
              <a:rPr lang="es-CO" dirty="0" smtClean="0"/>
              <a:t>mediante la utilización de materiales artísticos  generar las capacidades para seguir desarrollando la combinación de colores </a:t>
            </a:r>
            <a:endParaRPr lang="es-CO" dirty="0"/>
          </a:p>
        </p:txBody>
      </p:sp>
    </p:spTree>
    <p:extLst>
      <p:ext uri="{BB962C8B-B14F-4D97-AF65-F5344CB8AC3E}">
        <p14:creationId xmlns:p14="http://schemas.microsoft.com/office/powerpoint/2010/main" val="3453477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cap="none" dirty="0" smtClean="0"/>
              <a:t>BIBLIOGRAFÍA </a:t>
            </a:r>
            <a:endParaRPr lang="es-CO" cap="none" dirty="0"/>
          </a:p>
        </p:txBody>
      </p:sp>
      <p:sp>
        <p:nvSpPr>
          <p:cNvPr id="3" name="Marcador de contenido 2"/>
          <p:cNvSpPr>
            <a:spLocks noGrp="1"/>
          </p:cNvSpPr>
          <p:nvPr>
            <p:ph idx="1"/>
          </p:nvPr>
        </p:nvSpPr>
        <p:spPr/>
        <p:txBody>
          <a:bodyPr>
            <a:normAutofit fontScale="92500"/>
          </a:bodyPr>
          <a:lstStyle/>
          <a:p>
            <a:r>
              <a:rPr lang="es-CO" dirty="0">
                <a:solidFill>
                  <a:schemeClr val="accent1">
                    <a:lumMod val="60000"/>
                    <a:lumOff val="40000"/>
                  </a:schemeClr>
                </a:solidFill>
                <a:hlinkClick r:id="rId2"/>
              </a:rPr>
              <a:t>https://</a:t>
            </a:r>
            <a:r>
              <a:rPr lang="es-CO" dirty="0" smtClean="0">
                <a:solidFill>
                  <a:schemeClr val="accent1">
                    <a:lumMod val="60000"/>
                    <a:lumOff val="40000"/>
                  </a:schemeClr>
                </a:solidFill>
                <a:hlinkClick r:id="rId2"/>
              </a:rPr>
              <a:t>www.mineducacion.gov.co/1759/w3-article-116042.html</a:t>
            </a:r>
            <a:endParaRPr lang="es-CO" dirty="0">
              <a:solidFill>
                <a:schemeClr val="accent1">
                  <a:lumMod val="60000"/>
                  <a:lumOff val="40000"/>
                </a:schemeClr>
              </a:solidFill>
            </a:endParaRPr>
          </a:p>
          <a:p>
            <a:r>
              <a:rPr lang="es-CO" dirty="0">
                <a:solidFill>
                  <a:schemeClr val="accent1">
                    <a:lumMod val="60000"/>
                    <a:lumOff val="40000"/>
                  </a:schemeClr>
                </a:solidFill>
                <a:hlinkClick r:id="rId3"/>
              </a:rPr>
              <a:t>https://</a:t>
            </a:r>
            <a:r>
              <a:rPr lang="es-CO" dirty="0" smtClean="0">
                <a:solidFill>
                  <a:schemeClr val="accent1">
                    <a:lumMod val="60000"/>
                    <a:lumOff val="40000"/>
                  </a:schemeClr>
                </a:solidFill>
                <a:hlinkClick r:id="rId3"/>
              </a:rPr>
              <a:t>www.mineducacion.gov.co/1759/articles-116042_archivo_pdf2.pdf</a:t>
            </a:r>
            <a:r>
              <a:rPr lang="es-CO" dirty="0" smtClean="0">
                <a:solidFill>
                  <a:schemeClr val="accent1">
                    <a:lumMod val="60000"/>
                    <a:lumOff val="40000"/>
                  </a:schemeClr>
                </a:solidFill>
              </a:rPr>
              <a:t> </a:t>
            </a:r>
            <a:endParaRPr lang="es-CO" dirty="0">
              <a:solidFill>
                <a:schemeClr val="accent1">
                  <a:lumMod val="60000"/>
                  <a:lumOff val="40000"/>
                </a:schemeClr>
              </a:solidFill>
            </a:endParaRPr>
          </a:p>
          <a:p>
            <a:r>
              <a:rPr lang="es-CO" dirty="0">
                <a:solidFill>
                  <a:schemeClr val="accent1">
                    <a:lumMod val="60000"/>
                    <a:lumOff val="40000"/>
                  </a:schemeClr>
                </a:solidFill>
                <a:hlinkClick r:id="rId4"/>
              </a:rPr>
              <a:t>https://</a:t>
            </a:r>
            <a:r>
              <a:rPr lang="es-CO" dirty="0" smtClean="0">
                <a:solidFill>
                  <a:schemeClr val="accent1">
                    <a:lumMod val="60000"/>
                    <a:lumOff val="40000"/>
                  </a:schemeClr>
                </a:solidFill>
                <a:hlinkClick r:id="rId4"/>
              </a:rPr>
              <a:t>www.educacionbogota.edu.co/archivos/Educacion_inicial/Primer_ciclo/Lineamiento_Pedagogico.pdf</a:t>
            </a:r>
            <a:endParaRPr lang="es-CO" dirty="0">
              <a:solidFill>
                <a:schemeClr val="accent1">
                  <a:lumMod val="60000"/>
                  <a:lumOff val="40000"/>
                </a:schemeClr>
              </a:solidFill>
            </a:endParaRPr>
          </a:p>
          <a:p>
            <a:r>
              <a:rPr lang="es-CO" dirty="0">
                <a:solidFill>
                  <a:schemeClr val="accent1">
                    <a:lumMod val="60000"/>
                    <a:lumOff val="40000"/>
                  </a:schemeClr>
                </a:solidFill>
                <a:hlinkClick r:id="rId5"/>
              </a:rPr>
              <a:t>http://</a:t>
            </a:r>
            <a:r>
              <a:rPr lang="es-CO" dirty="0" smtClean="0">
                <a:solidFill>
                  <a:schemeClr val="accent1">
                    <a:lumMod val="60000"/>
                    <a:lumOff val="40000"/>
                  </a:schemeClr>
                </a:solidFill>
                <a:hlinkClick r:id="rId5"/>
              </a:rPr>
              <a:t>www.colombiaaprende.edu.co/html/micrositios/1752/w3-article-349446.html</a:t>
            </a:r>
            <a:r>
              <a:rPr lang="es-CO" dirty="0" smtClean="0">
                <a:solidFill>
                  <a:schemeClr val="accent1">
                    <a:lumMod val="60000"/>
                    <a:lumOff val="40000"/>
                  </a:schemeClr>
                </a:solidFill>
              </a:rPr>
              <a:t>  </a:t>
            </a:r>
            <a:endParaRPr lang="es-CO" dirty="0" smtClean="0">
              <a:solidFill>
                <a:schemeClr val="accent1">
                  <a:lumMod val="60000"/>
                  <a:lumOff val="40000"/>
                </a:schemeClr>
              </a:solidFill>
            </a:endParaRPr>
          </a:p>
          <a:p>
            <a:r>
              <a:rPr lang="es-CO" dirty="0">
                <a:solidFill>
                  <a:schemeClr val="accent1">
                    <a:lumMod val="60000"/>
                    <a:lumOff val="40000"/>
                  </a:schemeClr>
                </a:solidFill>
              </a:rPr>
              <a:t>https://coleccion.siaeducacion.org/sites/default/files/files/pinta_ratones.pdf</a:t>
            </a:r>
            <a:endParaRPr lang="es-CO" dirty="0">
              <a:solidFill>
                <a:schemeClr val="accent1">
                  <a:lumMod val="60000"/>
                  <a:lumOff val="40000"/>
                </a:schemeClr>
              </a:solidFill>
            </a:endParaRPr>
          </a:p>
          <a:p>
            <a:r>
              <a:rPr lang="es-CO" dirty="0">
                <a:solidFill>
                  <a:schemeClr val="accent1">
                    <a:lumMod val="60000"/>
                    <a:lumOff val="40000"/>
                  </a:schemeClr>
                </a:solidFill>
              </a:rPr>
              <a:t>https://www.google.com.co/</a:t>
            </a:r>
            <a:r>
              <a:rPr lang="es-CO" dirty="0" err="1">
                <a:solidFill>
                  <a:schemeClr val="accent1">
                    <a:lumMod val="60000"/>
                    <a:lumOff val="40000"/>
                  </a:schemeClr>
                </a:solidFill>
              </a:rPr>
              <a:t>search?biw</a:t>
            </a:r>
            <a:r>
              <a:rPr lang="es-CO" dirty="0">
                <a:solidFill>
                  <a:schemeClr val="accent1">
                    <a:lumMod val="60000"/>
                    <a:lumOff val="40000"/>
                  </a:schemeClr>
                </a:solidFill>
              </a:rPr>
              <a:t>=1360&amp;bih=613&amp;tbm=</a:t>
            </a:r>
            <a:r>
              <a:rPr lang="es-CO" dirty="0" err="1">
                <a:solidFill>
                  <a:schemeClr val="accent1">
                    <a:lumMod val="60000"/>
                    <a:lumOff val="40000"/>
                  </a:schemeClr>
                </a:solidFill>
              </a:rPr>
              <a:t>isch&amp;sa</a:t>
            </a:r>
            <a:r>
              <a:rPr lang="es-CO" dirty="0">
                <a:solidFill>
                  <a:schemeClr val="accent1">
                    <a:lumMod val="60000"/>
                    <a:lumOff val="40000"/>
                  </a:schemeClr>
                </a:solidFill>
              </a:rPr>
              <a:t>=1&amp;ei=OGXWWvGONMK4zwKV-JKADQ&amp;q=</a:t>
            </a:r>
            <a:r>
              <a:rPr lang="es-CO" dirty="0" err="1">
                <a:solidFill>
                  <a:schemeClr val="accent1">
                    <a:lumMod val="60000"/>
                    <a:lumOff val="40000"/>
                  </a:schemeClr>
                </a:solidFill>
              </a:rPr>
              <a:t>tapas+de+gaseosa+colores</a:t>
            </a:r>
            <a:r>
              <a:rPr lang="es-CO" dirty="0">
                <a:solidFill>
                  <a:schemeClr val="accent1">
                    <a:lumMod val="60000"/>
                    <a:lumOff val="40000"/>
                  </a:schemeClr>
                </a:solidFill>
              </a:rPr>
              <a:t>+&amp;</a:t>
            </a:r>
            <a:r>
              <a:rPr lang="es-CO" dirty="0" err="1">
                <a:solidFill>
                  <a:schemeClr val="accent1">
                    <a:lumMod val="60000"/>
                    <a:lumOff val="40000"/>
                  </a:schemeClr>
                </a:solidFill>
              </a:rPr>
              <a:t>oq</a:t>
            </a:r>
            <a:r>
              <a:rPr lang="es-CO" dirty="0">
                <a:solidFill>
                  <a:schemeClr val="accent1">
                    <a:lumMod val="60000"/>
                    <a:lumOff val="40000"/>
                  </a:schemeClr>
                </a:solidFill>
              </a:rPr>
              <a:t>=</a:t>
            </a:r>
            <a:r>
              <a:rPr lang="es-CO" dirty="0" err="1">
                <a:solidFill>
                  <a:schemeClr val="accent1">
                    <a:lumMod val="60000"/>
                    <a:lumOff val="40000"/>
                  </a:schemeClr>
                </a:solidFill>
              </a:rPr>
              <a:t>tapas+de+gaseosa+colores</a:t>
            </a:r>
            <a:r>
              <a:rPr lang="es-CO" dirty="0">
                <a:solidFill>
                  <a:schemeClr val="accent1">
                    <a:lumMod val="60000"/>
                    <a:lumOff val="40000"/>
                  </a:schemeClr>
                </a:solidFill>
              </a:rPr>
              <a:t>+&amp;</a:t>
            </a:r>
            <a:r>
              <a:rPr lang="es-CO" dirty="0" err="1">
                <a:solidFill>
                  <a:schemeClr val="accent1">
                    <a:lumMod val="60000"/>
                    <a:lumOff val="40000"/>
                  </a:schemeClr>
                </a:solidFill>
              </a:rPr>
              <a:t>gs_l</a:t>
            </a:r>
            <a:r>
              <a:rPr lang="es-CO" dirty="0">
                <a:solidFill>
                  <a:schemeClr val="accent1">
                    <a:lumMod val="60000"/>
                    <a:lumOff val="40000"/>
                  </a:schemeClr>
                </a:solidFill>
              </a:rPr>
              <a:t>=psy-ab.3...18582.18582.0.19142.1.1.0.0.0.0.213.213.2-1.1.0....0...1c.1.64.psy-ab..0.0.0....0.ZWqd3O2TkyA#imgrc=eevgKDCb1fR9rM</a:t>
            </a:r>
            <a:r>
              <a:rPr lang="es-CO" dirty="0" smtClean="0"/>
              <a:t>:</a:t>
            </a:r>
          </a:p>
          <a:p>
            <a:r>
              <a:rPr lang="es-CO" dirty="0">
                <a:hlinkClick r:id="rId6"/>
              </a:rPr>
              <a:t>https://www.pinterest.es/estrelladelator/soy-del-club-de-mafalda-oficial</a:t>
            </a:r>
            <a:r>
              <a:rPr lang="es-CO" dirty="0" smtClean="0">
                <a:hlinkClick r:id="rId6"/>
              </a:rPr>
              <a:t>/</a:t>
            </a:r>
            <a:endParaRPr lang="es-CO" dirty="0" smtClean="0"/>
          </a:p>
          <a:p>
            <a:endParaRPr lang="es-CO" dirty="0" smtClean="0"/>
          </a:p>
          <a:p>
            <a:endParaRPr lang="es-CO" dirty="0"/>
          </a:p>
        </p:txBody>
      </p:sp>
    </p:spTree>
    <p:extLst>
      <p:ext uri="{BB962C8B-B14F-4D97-AF65-F5344CB8AC3E}">
        <p14:creationId xmlns:p14="http://schemas.microsoft.com/office/powerpoint/2010/main" val="977417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08339" y="824248"/>
            <a:ext cx="4546241" cy="2954655"/>
          </a:xfrm>
          <a:prstGeom prst="rect">
            <a:avLst/>
          </a:prstGeom>
          <a:noFill/>
        </p:spPr>
        <p:txBody>
          <a:bodyPr wrap="square" rtlCol="0">
            <a:spAutoFit/>
          </a:bodyPr>
          <a:lstStyle/>
          <a:p>
            <a:pPr algn="just"/>
            <a:r>
              <a:rPr lang="es-CO" sz="2400" dirty="0" smtClean="0">
                <a:latin typeface="Arial" panose="020B0604020202020204" pitchFamily="34" charset="0"/>
                <a:cs typeface="Arial" panose="020B0604020202020204" pitchFamily="34" charset="0"/>
              </a:rPr>
              <a:t>La edad comprendía  para niños y niñas de 6 a 7 años para el ministerio de educación, es que estén en ciclo uno; en esa edad </a:t>
            </a:r>
            <a:r>
              <a:rPr lang="es-CO" sz="2400" dirty="0" smtClean="0">
                <a:latin typeface="Arial" panose="020B0604020202020204" pitchFamily="34" charset="0"/>
                <a:cs typeface="Arial" panose="020B0604020202020204" pitchFamily="34" charset="0"/>
              </a:rPr>
              <a:t>ya deberían tener  </a:t>
            </a:r>
            <a:r>
              <a:rPr lang="es-CO" sz="2400" dirty="0" smtClean="0">
                <a:latin typeface="Arial" panose="020B0604020202020204" pitchFamily="34" charset="0"/>
                <a:cs typeface="Arial" panose="020B0604020202020204" pitchFamily="34" charset="0"/>
              </a:rPr>
              <a:t>esos aprendizajes adquiridos. </a:t>
            </a:r>
            <a:endParaRPr lang="es-CO" sz="2400" dirty="0">
              <a:latin typeface="Arial" panose="020B0604020202020204" pitchFamily="34" charset="0"/>
              <a:cs typeface="Arial" panose="020B0604020202020204" pitchFamily="34" charset="0"/>
            </a:endParaRPr>
          </a:p>
          <a:p>
            <a:endParaRPr lang="es-CO" sz="2400" dirty="0" smtClean="0"/>
          </a:p>
          <a:p>
            <a:endParaRPr lang="es-CO" dirty="0"/>
          </a:p>
        </p:txBody>
      </p:sp>
      <p:sp>
        <p:nvSpPr>
          <p:cNvPr id="5" name="CuadroTexto 4"/>
          <p:cNvSpPr txBox="1"/>
          <p:nvPr/>
        </p:nvSpPr>
        <p:spPr>
          <a:xfrm>
            <a:off x="8075054" y="4144655"/>
            <a:ext cx="3773509" cy="1569660"/>
          </a:xfrm>
          <a:prstGeom prst="rect">
            <a:avLst/>
          </a:prstGeom>
          <a:noFill/>
        </p:spPr>
        <p:txBody>
          <a:bodyPr wrap="square" rtlCol="0">
            <a:spAutoFit/>
          </a:bodyPr>
          <a:lstStyle/>
          <a:p>
            <a:r>
              <a:rPr lang="es-CO" sz="2400" dirty="0" smtClean="0"/>
              <a:t>Un niño o niña de 7 años ya esta en 1° para el MEN y la SED a esa edad ya se saben los colores.</a:t>
            </a:r>
            <a:endParaRPr lang="es-CO" sz="2400" dirty="0"/>
          </a:p>
        </p:txBody>
      </p:sp>
    </p:spTree>
    <p:extLst>
      <p:ext uri="{BB962C8B-B14F-4D97-AF65-F5344CB8AC3E}">
        <p14:creationId xmlns:p14="http://schemas.microsoft.com/office/powerpoint/2010/main" val="3687301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97735" y="1652988"/>
            <a:ext cx="4185634" cy="3693319"/>
          </a:xfrm>
          <a:prstGeom prst="rect">
            <a:avLst/>
          </a:prstGeom>
          <a:noFill/>
        </p:spPr>
        <p:txBody>
          <a:bodyPr wrap="square" rtlCol="0">
            <a:spAutoFit/>
          </a:bodyPr>
          <a:lstStyle/>
          <a:p>
            <a:r>
              <a:rPr lang="es-CO" sz="2400" dirty="0"/>
              <a:t>T</a:t>
            </a:r>
            <a:r>
              <a:rPr lang="es-CO" sz="2400" dirty="0" smtClean="0"/>
              <a:t>eniendo </a:t>
            </a:r>
            <a:r>
              <a:rPr lang="es-CO" sz="2400" dirty="0"/>
              <a:t>en cuenta que el aprendizaje de colores se hace a edades mas </a:t>
            </a:r>
            <a:r>
              <a:rPr lang="es-CO" sz="2400" dirty="0" smtClean="0"/>
              <a:t>tempranas.</a:t>
            </a:r>
          </a:p>
          <a:p>
            <a:endParaRPr lang="es-CO" sz="2400" dirty="0"/>
          </a:p>
          <a:p>
            <a:r>
              <a:rPr lang="es-CO" sz="2400" dirty="0" smtClean="0"/>
              <a:t>Ya </a:t>
            </a:r>
            <a:r>
              <a:rPr lang="es-CO" sz="2400" dirty="0"/>
              <a:t>que su planeación esta orientada de acuerdo al MEN y al lineamiento pedagógico curricular  a niños  y niñas entre 3 a 5 años.</a:t>
            </a:r>
          </a:p>
          <a:p>
            <a:endParaRPr lang="es-CO" dirty="0"/>
          </a:p>
        </p:txBody>
      </p:sp>
      <p:pic>
        <p:nvPicPr>
          <p:cNvPr id="2050" name="Picture 2" descr="Resultado de imagen para lineamiento pedagÃ³gico y curricular de la educaciÃ³n inicial en el distri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2278" y="1512896"/>
            <a:ext cx="5298002" cy="3973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688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6890198" y="1918952"/>
            <a:ext cx="3889420" cy="3416320"/>
          </a:xfrm>
          <a:prstGeom prst="rect">
            <a:avLst/>
          </a:prstGeom>
          <a:noFill/>
        </p:spPr>
        <p:txBody>
          <a:bodyPr wrap="square" rtlCol="0">
            <a:spAutoFit/>
          </a:bodyPr>
          <a:lstStyle/>
          <a:p>
            <a:pPr algn="ctr"/>
            <a:r>
              <a:rPr lang="es-CO" sz="2400" b="1" dirty="0">
                <a:solidFill>
                  <a:schemeClr val="bg2">
                    <a:lumMod val="60000"/>
                    <a:lumOff val="40000"/>
                  </a:schemeClr>
                </a:solidFill>
              </a:rPr>
              <a:t>los estándares </a:t>
            </a:r>
            <a:r>
              <a:rPr lang="es-CO" sz="2400" b="1" dirty="0" smtClean="0">
                <a:solidFill>
                  <a:schemeClr val="bg2">
                    <a:lumMod val="60000"/>
                    <a:lumOff val="40000"/>
                  </a:schemeClr>
                </a:solidFill>
              </a:rPr>
              <a:t>de competencias </a:t>
            </a:r>
            <a:r>
              <a:rPr lang="es-CO" sz="2400" dirty="0" smtClean="0"/>
              <a:t>son </a:t>
            </a:r>
            <a:r>
              <a:rPr lang="es-CO" sz="2400" dirty="0"/>
              <a:t>unos referentes que permiten evaluar los niveles de desarrollo de las competencias que van alcanzando los y las estudiantes en el transcurrir de su vida escolar. </a:t>
            </a:r>
          </a:p>
        </p:txBody>
      </p:sp>
      <p:pic>
        <p:nvPicPr>
          <p:cNvPr id="1026" name="Picture 2" descr="Resultado de imagen para MEN LINEAMIENTOS COMPETEN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9403" y="1711476"/>
            <a:ext cx="5108361" cy="383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13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640169" y="1584101"/>
            <a:ext cx="6915955" cy="4493538"/>
          </a:xfrm>
          <a:prstGeom prst="rect">
            <a:avLst/>
          </a:prstGeom>
          <a:noFill/>
        </p:spPr>
        <p:txBody>
          <a:bodyPr wrap="square" rtlCol="0">
            <a:spAutoFit/>
          </a:bodyPr>
          <a:lstStyle/>
          <a:p>
            <a:pPr algn="ctr"/>
            <a:r>
              <a:rPr lang="es-CO" sz="2000" b="1" dirty="0" smtClean="0">
                <a:solidFill>
                  <a:schemeClr val="accent1">
                    <a:lumMod val="60000"/>
                    <a:lumOff val="40000"/>
                  </a:schemeClr>
                </a:solidFill>
              </a:rPr>
              <a:t>ESTÁNDARES BÁSICOS DE COMPETENCIAS EN MATEMÁTICAS PRIMERO A TERCERO</a:t>
            </a:r>
          </a:p>
          <a:p>
            <a:endParaRPr lang="es-CO" sz="2000" b="1" dirty="0" smtClean="0">
              <a:solidFill>
                <a:srgbClr val="00B050"/>
              </a:solidFill>
            </a:endParaRPr>
          </a:p>
          <a:p>
            <a:pPr marL="285750" indent="-285750">
              <a:buFont typeface="Arial" panose="020B0604020202020204" pitchFamily="34" charset="0"/>
              <a:buChar char="•"/>
            </a:pPr>
            <a:r>
              <a:rPr lang="es-CO" sz="2000" dirty="0" smtClean="0"/>
              <a:t>pensamiento numérico y sistemas numéricos</a:t>
            </a:r>
          </a:p>
          <a:p>
            <a:pPr marL="285750" indent="-285750">
              <a:buFont typeface="Arial" panose="020B0604020202020204" pitchFamily="34" charset="0"/>
              <a:buChar char="•"/>
            </a:pPr>
            <a:endParaRPr lang="es-CO" sz="2000" dirty="0" smtClean="0"/>
          </a:p>
          <a:p>
            <a:pPr marL="342900" indent="-342900">
              <a:buFont typeface="Arial" panose="020B0604020202020204" pitchFamily="34" charset="0"/>
              <a:buChar char="•"/>
            </a:pPr>
            <a:r>
              <a:rPr lang="es-CO" sz="2000" dirty="0" smtClean="0"/>
              <a:t>pensamiento espacial y sistemas geométricos</a:t>
            </a:r>
          </a:p>
          <a:p>
            <a:pPr marL="285750" indent="-285750">
              <a:buFont typeface="Arial" panose="020B0604020202020204" pitchFamily="34" charset="0"/>
              <a:buChar char="•"/>
            </a:pPr>
            <a:endParaRPr lang="es-CO" sz="2000" b="1" dirty="0" smtClean="0">
              <a:solidFill>
                <a:srgbClr val="00B050"/>
              </a:solidFill>
            </a:endParaRPr>
          </a:p>
          <a:p>
            <a:pPr marL="285750" indent="-285750">
              <a:buFont typeface="Arial" panose="020B0604020202020204" pitchFamily="34" charset="0"/>
              <a:buChar char="•"/>
            </a:pPr>
            <a:r>
              <a:rPr lang="es-CO" sz="2000" dirty="0" smtClean="0"/>
              <a:t>pensamiento métrico y sistemas de medidas </a:t>
            </a:r>
          </a:p>
          <a:p>
            <a:endParaRPr lang="es-CO" sz="2000" dirty="0" smtClean="0"/>
          </a:p>
          <a:p>
            <a:pPr marL="285750" indent="-285750">
              <a:buFont typeface="Arial" panose="020B0604020202020204" pitchFamily="34" charset="0"/>
              <a:buChar char="•"/>
            </a:pPr>
            <a:r>
              <a:rPr lang="es-CO" sz="2000" dirty="0" smtClean="0"/>
              <a:t>pensamiento variacional y sistemas algebraicos y analíticos </a:t>
            </a:r>
          </a:p>
          <a:p>
            <a:endParaRPr lang="es-CO" sz="2000" dirty="0" smtClean="0"/>
          </a:p>
          <a:p>
            <a:pPr marL="285750" indent="-285750">
              <a:buFont typeface="Arial" panose="020B0604020202020204" pitchFamily="34" charset="0"/>
              <a:buChar char="•"/>
            </a:pPr>
            <a:r>
              <a:rPr lang="es-CO" sz="2000" dirty="0" smtClean="0"/>
              <a:t>pensamiento aleatorio y sistemas de datos</a:t>
            </a:r>
            <a:endParaRPr lang="es-CO" sz="2000" b="1" dirty="0" smtClean="0">
              <a:solidFill>
                <a:srgbClr val="00B050"/>
              </a:solidFill>
            </a:endParaRPr>
          </a:p>
          <a:p>
            <a:endParaRPr lang="es-CO" sz="2800" b="1" dirty="0" smtClean="0">
              <a:solidFill>
                <a:srgbClr val="00B050"/>
              </a:solidFill>
            </a:endParaRPr>
          </a:p>
          <a:p>
            <a:endParaRPr lang="es-CO" b="1" dirty="0" smtClean="0">
              <a:solidFill>
                <a:srgbClr val="00B050"/>
              </a:solidFill>
            </a:endParaRPr>
          </a:p>
        </p:txBody>
      </p:sp>
    </p:spTree>
    <p:extLst>
      <p:ext uri="{BB962C8B-B14F-4D97-AF65-F5344CB8AC3E}">
        <p14:creationId xmlns:p14="http://schemas.microsoft.com/office/powerpoint/2010/main" val="15747035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468192" y="1957588"/>
            <a:ext cx="9607638" cy="2677656"/>
          </a:xfrm>
          <a:prstGeom prst="rect">
            <a:avLst/>
          </a:prstGeom>
          <a:noFill/>
        </p:spPr>
        <p:txBody>
          <a:bodyPr wrap="square" rtlCol="0">
            <a:spAutoFit/>
          </a:bodyPr>
          <a:lstStyle/>
          <a:p>
            <a:r>
              <a:rPr lang="es-CO" sz="2400" b="1" dirty="0" smtClean="0">
                <a:solidFill>
                  <a:schemeClr val="bg2">
                    <a:lumMod val="60000"/>
                    <a:lumOff val="40000"/>
                  </a:schemeClr>
                </a:solidFill>
              </a:rPr>
              <a:t>LOS DERECHOS BÁSICOS DE APRENDIZAJE </a:t>
            </a:r>
          </a:p>
          <a:p>
            <a:endParaRPr lang="es-CO" sz="2400" b="1" dirty="0">
              <a:solidFill>
                <a:srgbClr val="00B050"/>
              </a:solidFill>
            </a:endParaRPr>
          </a:p>
          <a:p>
            <a:r>
              <a:rPr lang="es-CO" sz="2400" dirty="0" smtClean="0"/>
              <a:t>se </a:t>
            </a:r>
            <a:r>
              <a:rPr lang="es-CO" sz="2400" dirty="0"/>
              <a:t>estructuran guardando coherencia con </a:t>
            </a:r>
            <a:r>
              <a:rPr lang="es-CO" sz="2400" dirty="0">
                <a:solidFill>
                  <a:schemeClr val="bg2">
                    <a:lumMod val="60000"/>
                    <a:lumOff val="40000"/>
                  </a:schemeClr>
                </a:solidFill>
              </a:rPr>
              <a:t>los Lineamientos Curriculares y los </a:t>
            </a:r>
            <a:r>
              <a:rPr lang="es-CO" sz="2400" dirty="0" smtClean="0">
                <a:solidFill>
                  <a:schemeClr val="bg2">
                    <a:lumMod val="60000"/>
                    <a:lumOff val="40000"/>
                  </a:schemeClr>
                </a:solidFill>
              </a:rPr>
              <a:t>Estándares Básicos </a:t>
            </a:r>
            <a:r>
              <a:rPr lang="es-CO" sz="2400" dirty="0">
                <a:solidFill>
                  <a:schemeClr val="bg2">
                    <a:lumMod val="60000"/>
                    <a:lumOff val="40000"/>
                  </a:schemeClr>
                </a:solidFill>
              </a:rPr>
              <a:t>de Competencias</a:t>
            </a:r>
            <a:r>
              <a:rPr lang="es-CO" sz="2400" dirty="0">
                <a:solidFill>
                  <a:srgbClr val="00B050"/>
                </a:solidFill>
              </a:rPr>
              <a:t> </a:t>
            </a:r>
            <a:r>
              <a:rPr lang="es-CO" sz="2400" dirty="0"/>
              <a:t>(EBC). Su importancia radica en que plantean elementos para la </a:t>
            </a:r>
            <a:r>
              <a:rPr lang="es-CO" sz="2400" dirty="0" smtClean="0"/>
              <a:t>construcción </a:t>
            </a:r>
            <a:r>
              <a:rPr lang="es-CO" sz="2400" dirty="0"/>
              <a:t>de rutas de aprendizaje </a:t>
            </a:r>
            <a:r>
              <a:rPr lang="es-CO" sz="2400" dirty="0" smtClean="0"/>
              <a:t>para </a:t>
            </a:r>
            <a:r>
              <a:rPr lang="es-CO" sz="2400" dirty="0"/>
              <a:t>que, como resultado de un proceso, los estudiantes alcancen los EBC propuestos por cada grupo de grados. </a:t>
            </a:r>
          </a:p>
        </p:txBody>
      </p:sp>
    </p:spTree>
    <p:extLst>
      <p:ext uri="{BB962C8B-B14F-4D97-AF65-F5344CB8AC3E}">
        <p14:creationId xmlns:p14="http://schemas.microsoft.com/office/powerpoint/2010/main" val="1953646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6860" t="20906" r="18119" b="13776"/>
          <a:stretch/>
        </p:blipFill>
        <p:spPr>
          <a:xfrm>
            <a:off x="1076640" y="1140029"/>
            <a:ext cx="9302393" cy="5277046"/>
          </a:xfrm>
          <a:prstGeom prst="rect">
            <a:avLst/>
          </a:prstGeom>
        </p:spPr>
      </p:pic>
    </p:spTree>
    <p:extLst>
      <p:ext uri="{BB962C8B-B14F-4D97-AF65-F5344CB8AC3E}">
        <p14:creationId xmlns:p14="http://schemas.microsoft.com/office/powerpoint/2010/main" val="14325946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17243" t="10430" r="18678" b="21226"/>
          <a:stretch/>
        </p:blipFill>
        <p:spPr>
          <a:xfrm>
            <a:off x="1520041" y="1009403"/>
            <a:ext cx="8942120" cy="5385740"/>
          </a:xfrm>
          <a:prstGeom prst="rect">
            <a:avLst/>
          </a:prstGeom>
        </p:spPr>
      </p:pic>
    </p:spTree>
    <p:extLst>
      <p:ext uri="{BB962C8B-B14F-4D97-AF65-F5344CB8AC3E}">
        <p14:creationId xmlns:p14="http://schemas.microsoft.com/office/powerpoint/2010/main" val="772130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631066" y="1953184"/>
            <a:ext cx="6787166" cy="2862322"/>
          </a:xfrm>
          <a:prstGeom prst="rect">
            <a:avLst/>
          </a:prstGeom>
          <a:noFill/>
        </p:spPr>
        <p:txBody>
          <a:bodyPr wrap="square" rtlCol="0">
            <a:spAutoFit/>
          </a:bodyPr>
          <a:lstStyle/>
          <a:p>
            <a:pPr algn="ctr"/>
            <a:r>
              <a:rPr lang="es-CO" sz="2000" b="1" dirty="0" smtClean="0">
                <a:solidFill>
                  <a:schemeClr val="bg2">
                    <a:lumMod val="60000"/>
                    <a:lumOff val="40000"/>
                  </a:schemeClr>
                </a:solidFill>
              </a:rPr>
              <a:t>DIMENSIONES DEL DESARROLLO Y APUESTAS PEDAGÓGICAS PARA EL TRABAJO EN EDUCACIÓN INICIAL</a:t>
            </a:r>
          </a:p>
          <a:p>
            <a:pPr algn="ctr"/>
            <a:endParaRPr lang="es-CO" sz="2000" b="1" dirty="0" smtClean="0">
              <a:solidFill>
                <a:schemeClr val="bg2">
                  <a:lumMod val="60000"/>
                  <a:lumOff val="40000"/>
                </a:schemeClr>
              </a:solidFill>
            </a:endParaRPr>
          </a:p>
          <a:p>
            <a:pPr algn="ctr"/>
            <a:r>
              <a:rPr lang="es-CO" sz="2000" b="1" dirty="0" smtClean="0">
                <a:solidFill>
                  <a:schemeClr val="bg2">
                    <a:lumMod val="60000"/>
                    <a:lumOff val="40000"/>
                  </a:schemeClr>
                </a:solidFill>
              </a:rPr>
              <a:t>DIMINESION ARTISTICA</a:t>
            </a:r>
          </a:p>
          <a:p>
            <a:pPr algn="ctr"/>
            <a:endParaRPr lang="es-CO" sz="2000" b="1" dirty="0" smtClean="0">
              <a:solidFill>
                <a:srgbClr val="00B050"/>
              </a:solidFill>
            </a:endParaRPr>
          </a:p>
          <a:p>
            <a:r>
              <a:rPr lang="es-CO" sz="2000" b="1" dirty="0" smtClean="0">
                <a:solidFill>
                  <a:schemeClr val="bg2">
                    <a:lumMod val="60000"/>
                    <a:lumOff val="40000"/>
                  </a:schemeClr>
                </a:solidFill>
              </a:rPr>
              <a:t>EL COLOR,</a:t>
            </a:r>
            <a:r>
              <a:rPr lang="es-CO" sz="2000" b="1" dirty="0" smtClean="0">
                <a:solidFill>
                  <a:srgbClr val="00B050"/>
                </a:solidFill>
              </a:rPr>
              <a:t> </a:t>
            </a:r>
            <a:r>
              <a:rPr lang="es-CO" sz="2000" dirty="0" smtClean="0"/>
              <a:t>Para </a:t>
            </a:r>
            <a:r>
              <a:rPr lang="es-CO" sz="2000" dirty="0"/>
              <a:t>los niños y las niñas los colores constituyen un estallido de vida, aparecen todos al mismo tiempo y es así como los deben conocer, es decir han de probarlos, verlos, aprenderlos y experimentarlos sin </a:t>
            </a:r>
            <a:r>
              <a:rPr lang="es-CO" sz="2000" dirty="0" smtClean="0"/>
              <a:t>limitaciones</a:t>
            </a:r>
            <a:endParaRPr lang="es-CO" sz="2000" dirty="0"/>
          </a:p>
        </p:txBody>
      </p:sp>
      <p:pic>
        <p:nvPicPr>
          <p:cNvPr id="3078" name="Picture 6" descr="pintar y colorear, escuela de padres, ayuda padres, problemas educativos, ayuda con los hijos, padres educacion, educaciÃ³n hij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5813" y="1953184"/>
            <a:ext cx="4754755" cy="3169836"/>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232717600"/>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TM02900688[[fn=Faceta]]</Template>
  <TotalTime>243</TotalTime>
  <Words>936</Words>
  <Application>Microsoft Office PowerPoint</Application>
  <PresentationFormat>Panorámica</PresentationFormat>
  <Paragraphs>59</Paragraphs>
  <Slides>17</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17</vt:i4>
      </vt:variant>
    </vt:vector>
  </HeadingPairs>
  <TitlesOfParts>
    <vt:vector size="23" baseType="lpstr">
      <vt:lpstr>Arial</vt:lpstr>
      <vt:lpstr>Calibri</vt:lpstr>
      <vt:lpstr>Calibri Light</vt:lpstr>
      <vt:lpstr>Wingdings 2</vt:lpstr>
      <vt:lpstr>HDOfficeLightV0</vt:lpstr>
      <vt:lpstr>Celestial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Literatura </vt:lpstr>
      <vt:lpstr>JUEGO </vt:lpstr>
      <vt:lpstr>En un espacio se ubicaran una cantidad moderada de fichas o tapas de gaseosa con los colores primarios, junto a ello se pondrán tres recipientes de tres colores, Amarillo, rojo y azul  el objetivo de los niños y niñas es escoger agrupar en cada recipiente el color indicado   </vt:lpstr>
      <vt:lpstr>ARTE </vt:lpstr>
      <vt:lpstr>BIBLIOGRAFÍA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Sebastian</dc:creator>
  <cp:lastModifiedBy>Sebastian</cp:lastModifiedBy>
  <cp:revision>50</cp:revision>
  <dcterms:created xsi:type="dcterms:W3CDTF">2018-04-16T17:18:15Z</dcterms:created>
  <dcterms:modified xsi:type="dcterms:W3CDTF">2018-04-17T22:05:25Z</dcterms:modified>
</cp:coreProperties>
</file>